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jpeg" ContentType="image/jpeg"/>
  <Override PartName="/ppt/media/image5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6.png" ContentType="image/png"/>
  <Override PartName="/ppt/media/image7.png" ContentType="image/png"/>
  <Override PartName="/ppt/presProps.xml" ContentType="application/vnd.openxmlformats-officedocument.presentationml.presProps+xml"/>
  <Override PartName="/ppt/slides/_rels/slide1.xml.rels" ContentType="application/vnd.openxmlformats-package.relationships+xml"/>
  <Override PartName="/ppt/slides/slide1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</p:sldIdLst>
  <p:sldSz cx="28803600" cy="43195875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presProps" Target="presProps.xml"/>
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A8F7647-FE9A-4388-BE8C-B1F1ABE0B945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440000" y="1723320"/>
            <a:ext cx="25922880" cy="72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440000" y="10107720"/>
            <a:ext cx="2592288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1440000" y="23193720"/>
            <a:ext cx="2592288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28EA635-C64F-4D43-B883-974B187DEC08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440000" y="1723320"/>
            <a:ext cx="25922880" cy="72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1440000" y="10107720"/>
            <a:ext cx="1265004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14722920" y="10107720"/>
            <a:ext cx="1265004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1440000" y="23193720"/>
            <a:ext cx="1265004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14722920" y="23193720"/>
            <a:ext cx="1265004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7A68A2-E2D8-48C8-ABAD-D96CEDFDB474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440000" y="1723320"/>
            <a:ext cx="25922880" cy="72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1440000" y="10107720"/>
            <a:ext cx="834696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10204560" y="10107720"/>
            <a:ext cx="834696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18969480" y="10107720"/>
            <a:ext cx="834696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1440000" y="23193720"/>
            <a:ext cx="834696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10204560" y="23193720"/>
            <a:ext cx="834696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18969480" y="23193720"/>
            <a:ext cx="834696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34785E9-A231-41C4-8041-F29B953D14C4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440000" y="1723320"/>
            <a:ext cx="25922880" cy="72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440000" y="10107720"/>
            <a:ext cx="25922880" cy="2505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0F6E9C2-E6F0-435B-92AA-7C95BA79738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440000" y="1723320"/>
            <a:ext cx="25922880" cy="72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1440000" y="10107720"/>
            <a:ext cx="25922880" cy="2505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0E5098-5692-4281-814A-B7AF18241F2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440000" y="1723320"/>
            <a:ext cx="25922880" cy="72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1440000" y="10107720"/>
            <a:ext cx="12650040" cy="2505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14722920" y="10107720"/>
            <a:ext cx="12650040" cy="2505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E17598E-6C80-4C9B-A9A7-D1666B8D494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440000" y="1723320"/>
            <a:ext cx="25922880" cy="72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AADE22-FF82-4A36-8DCA-86E16146E802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440000" y="1723320"/>
            <a:ext cx="25922880" cy="3343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DEB53B-D003-439D-B597-64D8CBD52D6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440000" y="1723320"/>
            <a:ext cx="25922880" cy="72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1440000" y="10107720"/>
            <a:ext cx="1265004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14722920" y="10107720"/>
            <a:ext cx="12650040" cy="2505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1440000" y="23193720"/>
            <a:ext cx="1265004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69A5996-B36D-4E9F-8CCE-D04EDB75A82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440000" y="1723320"/>
            <a:ext cx="25922880" cy="72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1440000" y="10107720"/>
            <a:ext cx="12650040" cy="2505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14722920" y="10107720"/>
            <a:ext cx="1265004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14722920" y="23193720"/>
            <a:ext cx="1265004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2039E3-AA38-4935-8A5D-18DAF464242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440000" y="1723320"/>
            <a:ext cx="25922880" cy="72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pt-BR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1440000" y="10107720"/>
            <a:ext cx="1265004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14722920" y="10107720"/>
            <a:ext cx="1265004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1440000" y="23193720"/>
            <a:ext cx="25922880" cy="11950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D5BB1A4-8140-4516-8E8B-EE4C3036CDA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9840960" y="39357360"/>
            <a:ext cx="9120240" cy="2876760"/>
          </a:xfrm>
          <a:prstGeom prst="rect">
            <a:avLst/>
          </a:prstGeom>
          <a:noFill/>
          <a:ln w="0">
            <a:noFill/>
          </a:ln>
        </p:spPr>
        <p:txBody>
          <a:bodyPr lIns="423000" rIns="423000" tIns="211320" bIns="211320" anchor="t">
            <a:noAutofit/>
          </a:bodyPr>
          <a:lstStyle>
            <a:lvl1pPr algn="ctr">
              <a:lnSpc>
                <a:spcPct val="100000"/>
              </a:lnSpc>
              <a:buNone/>
              <a:defRPr b="0" lang="pt-BR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20642400" y="39357360"/>
            <a:ext cx="5999400" cy="2876760"/>
          </a:xfrm>
          <a:prstGeom prst="rect">
            <a:avLst/>
          </a:prstGeom>
          <a:noFill/>
          <a:ln w="0">
            <a:noFill/>
          </a:ln>
        </p:spPr>
        <p:txBody>
          <a:bodyPr lIns="423000" rIns="423000" tIns="211320" bIns="211320" anchor="t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US" sz="6500" spc="-1" strike="noStrike">
                <a:solidFill>
                  <a:srgbClr val="000000"/>
                </a:solidFill>
                <a:latin typeface="Times New Roman"/>
                <a:ea typeface="Times New Roman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1DD7AEDD-FC5E-423A-8075-A8088394745A}" type="slidenum">
              <a:rPr b="0" lang="en-US" sz="6500" spc="-1" strike="noStrike">
                <a:solidFill>
                  <a:srgbClr val="000000"/>
                </a:solidFill>
                <a:latin typeface="Times New Roman"/>
                <a:ea typeface="Times New Roman"/>
              </a:rPr>
              <a:t>&lt;número&gt;</a:t>
            </a:fld>
            <a:endParaRPr b="0" lang="pt-BR" sz="65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2160720" y="39357360"/>
            <a:ext cx="5999400" cy="2876760"/>
          </a:xfrm>
          <a:prstGeom prst="rect">
            <a:avLst/>
          </a:prstGeom>
          <a:noFill/>
          <a:ln w="0">
            <a:noFill/>
          </a:ln>
        </p:spPr>
        <p:txBody>
          <a:bodyPr lIns="423000" rIns="423000" tIns="211320" bIns="211320" anchor="t">
            <a:noAutofit/>
          </a:bodyPr>
          <a:lstStyle>
            <a:lvl1pPr>
              <a:defRPr b="0" lang="pt-BR" sz="1400" spc="-1" strike="noStrike">
                <a:latin typeface="Times New Roman"/>
              </a:defRPr>
            </a:lvl1pPr>
          </a:lstStyle>
          <a:p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1440000" y="1723320"/>
            <a:ext cx="25922880" cy="7213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1440000" y="10107720"/>
            <a:ext cx="25922880" cy="25053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m 2" descr=""/>
          <p:cNvPicPr/>
          <p:nvPr/>
        </p:nvPicPr>
        <p:blipFill>
          <a:blip r:embed="rId1"/>
          <a:stretch/>
        </p:blipFill>
        <p:spPr>
          <a:xfrm>
            <a:off x="6120" y="-261360"/>
            <a:ext cx="29333160" cy="43734600"/>
          </a:xfrm>
          <a:prstGeom prst="rect">
            <a:avLst/>
          </a:prstGeom>
          <a:ln w="0">
            <a:noFill/>
          </a:ln>
        </p:spPr>
      </p:pic>
      <p:sp>
        <p:nvSpPr>
          <p:cNvPr id="42" name="Google Shape;92;p1"/>
          <p:cNvSpPr/>
          <p:nvPr/>
        </p:nvSpPr>
        <p:spPr>
          <a:xfrm>
            <a:off x="311760" y="360000"/>
            <a:ext cx="20811600" cy="1095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6600" spc="-1" strike="noStrike">
                <a:solidFill>
                  <a:srgbClr val="ffffff"/>
                </a:solidFill>
                <a:latin typeface="Arial"/>
                <a:ea typeface="Arial"/>
              </a:rPr>
              <a:t>CIÊNCIA DA COMPUTAÇÃO</a:t>
            </a:r>
            <a:endParaRPr b="0" lang="pt-BR" sz="6600" spc="-1" strike="noStrike">
              <a:latin typeface="Arial"/>
            </a:endParaRPr>
          </a:p>
        </p:txBody>
      </p:sp>
      <p:sp>
        <p:nvSpPr>
          <p:cNvPr id="43" name="Google Shape;94;p1"/>
          <p:cNvSpPr/>
          <p:nvPr/>
        </p:nvSpPr>
        <p:spPr>
          <a:xfrm>
            <a:off x="115560" y="1677240"/>
            <a:ext cx="16263360" cy="459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104400" rIns="104400" tIns="52200" bIns="52200" anchor="t">
            <a:spAutoFit/>
          </a:bodyPr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Arial"/>
                <a:ea typeface="Arial"/>
              </a:rPr>
              <a:t>Nome do projeto: APLICAÇÃO DE TÉCNICAS DE PROCESSAMENTO DE LINGUAGEM NATURAL PARA AVALIAÇÃO AUTOMÁTICA DE QUESTÕES DISSERTATIVAS </a:t>
            </a:r>
            <a:endParaRPr b="0" lang="pt-BR" sz="3600" spc="-1" strike="noStrike"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pt-BR" sz="3600" spc="-1" strike="noStrike"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Arial"/>
                <a:ea typeface="Arial"/>
              </a:rPr>
              <a:t>Aluno:</a:t>
            </a:r>
            <a:r>
              <a:rPr b="0" lang="en-US" sz="3600" spc="-1" strike="noStrike">
                <a:solidFill>
                  <a:srgbClr val="ffffff"/>
                </a:solidFill>
                <a:latin typeface="Arial"/>
                <a:ea typeface="Arial"/>
              </a:rPr>
              <a:t> Lucas Mateus de Moraes</a:t>
            </a:r>
            <a:endParaRPr b="0" lang="pt-BR" sz="3600" spc="-1" strike="noStrike">
              <a:latin typeface="Arial"/>
            </a:endParaRPr>
          </a:p>
          <a:p>
            <a:pPr>
              <a:lnSpc>
                <a:spcPct val="115000"/>
              </a:lnSpc>
              <a:buNone/>
              <a:tabLst>
                <a:tab algn="l" pos="0"/>
              </a:tabLst>
            </a:pPr>
            <a:endParaRPr b="0" lang="pt-BR" sz="3600" spc="-1" strike="noStrike">
              <a:latin typeface="Arial"/>
            </a:endParaRPr>
          </a:p>
          <a:p>
            <a:pPr>
              <a:lnSpc>
                <a:spcPct val="115000"/>
              </a:lnSpc>
              <a:spcBef>
                <a:spcPts val="601"/>
              </a:spcBef>
              <a:buNone/>
              <a:tabLst>
                <a:tab algn="l" pos="0"/>
              </a:tabLst>
            </a:pPr>
            <a:r>
              <a:rPr b="1" lang="en-US" sz="3600" spc="-1" strike="noStrike">
                <a:solidFill>
                  <a:srgbClr val="ffffff"/>
                </a:solidFill>
                <a:latin typeface="Arial"/>
                <a:ea typeface="Arial"/>
              </a:rPr>
              <a:t>Orientador:</a:t>
            </a:r>
            <a:r>
              <a:rPr b="0" lang="en-US" sz="3600" spc="-1" strike="noStrike">
                <a:solidFill>
                  <a:srgbClr val="ffffff"/>
                </a:solidFill>
                <a:latin typeface="Arial"/>
                <a:ea typeface="Arial"/>
              </a:rPr>
              <a:t> Prof. Dr. Charles Henrique Porto Ferreira (cferreira@fei.edu.br)</a:t>
            </a:r>
            <a:endParaRPr b="0" lang="pt-BR" sz="3600" spc="-1" strike="noStrike">
              <a:latin typeface="Arial"/>
            </a:endParaRPr>
          </a:p>
        </p:txBody>
      </p:sp>
      <p:sp>
        <p:nvSpPr>
          <p:cNvPr id="44" name=""/>
          <p:cNvSpPr/>
          <p:nvPr/>
        </p:nvSpPr>
        <p:spPr>
          <a:xfrm>
            <a:off x="0" y="6300000"/>
            <a:ext cx="29339280" cy="32039280"/>
          </a:xfrm>
          <a:prstGeom prst="rect">
            <a:avLst/>
          </a:prstGeom>
          <a:gradFill rotWithShape="0">
            <a:gsLst>
              <a:gs pos="0">
                <a:srgbClr val="000000"/>
              </a:gs>
              <a:gs pos="50000">
                <a:srgbClr val="2a6099"/>
              </a:gs>
              <a:gs pos="100000">
                <a:srgbClr val="000000"/>
              </a:gs>
            </a:gsLst>
            <a:lin ang="5400000"/>
          </a:gradFill>
          <a:ln w="0">
            <a:solidFill>
              <a:srgbClr val="3465a4">
                <a:alpha val="0"/>
              </a:srgbClr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"/>
          <p:cNvSpPr/>
          <p:nvPr/>
        </p:nvSpPr>
        <p:spPr>
          <a:xfrm>
            <a:off x="180000" y="6660000"/>
            <a:ext cx="7739280" cy="14399280"/>
          </a:xfrm>
          <a:prstGeom prst="rect">
            <a:avLst/>
          </a:prstGeom>
          <a:gradFill rotWithShape="0">
            <a:gsLst>
              <a:gs pos="0">
                <a:srgbClr val="b4c7dc"/>
              </a:gs>
              <a:gs pos="100000">
                <a:srgbClr val="dee6ef"/>
              </a:gs>
            </a:gsLst>
            <a:lin ang="5340000"/>
          </a:gra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pt-BR" sz="3600" spc="-1" strike="noStrike">
                <a:solidFill>
                  <a:srgbClr val="0062c4"/>
                </a:solidFill>
                <a:latin typeface="Times New Roman"/>
                <a:ea typeface="DejaVu Sans"/>
              </a:rPr>
              <a:t>RESUMO</a:t>
            </a:r>
            <a:endParaRPr b="0" lang="pt-BR" sz="36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pt-BR" sz="28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No contexto educacional, a correção de avaliações, principalmente as dissertativas, demanda um tempo considerável dos docentes. Este trabalho propõe um algoritmo para gerar avaliações automáticas de respostas a questões dissertativas, utilizando uma média ponderada de diferentes fatores extraídos do texto através de técnicas de Processamento de Linguagem Natural (NLP) e Inteligência Artificial (AI). Cada fator recebe um peso específico, determinado por regressão linear treinada com bases em diferentes idiomas, resultando em pesos distintos para cada versão do algoritmo. 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Os resultados demonstraram acurácia de 63,43% para a versão em português (</a:t>
            </a:r>
            <a:r>
              <a:rPr b="0" i="1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dataset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de questões de Biologia), 83,58% para a versão em espanhol (</a:t>
            </a:r>
            <a:r>
              <a:rPr b="0" i="1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dataset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de questões de Literatura) e 81,63% para a versão em inglês (</a:t>
            </a:r>
            <a:r>
              <a:rPr b="0" i="1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dataset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 de questões de Ciência da Computação). De forma geral, o algoritmo apresentou desempenho regular, gerando avaliações próximas às realizadas por docentes na maior parte dos casos. Os resultados indicam que, com aprofundamento, essa abordagem pode ser promissora para soluções relacionadas à problemática abordada neste trabalho.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46" name=""/>
          <p:cNvSpPr/>
          <p:nvPr/>
        </p:nvSpPr>
        <p:spPr>
          <a:xfrm>
            <a:off x="180000" y="21600000"/>
            <a:ext cx="7739280" cy="15479280"/>
          </a:xfrm>
          <a:prstGeom prst="rect">
            <a:avLst/>
          </a:prstGeom>
          <a:gradFill rotWithShape="0">
            <a:gsLst>
              <a:gs pos="0">
                <a:srgbClr val="b4c7dc"/>
              </a:gs>
              <a:gs pos="100000">
                <a:srgbClr val="dee6ef"/>
              </a:gs>
            </a:gsLst>
            <a:lin ang="5340000"/>
          </a:gra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08000" algn="ctr">
              <a:lnSpc>
                <a:spcPct val="100000"/>
              </a:lnSpc>
              <a:buNone/>
            </a:pPr>
            <a:r>
              <a:rPr b="1" lang="pt-BR" sz="3600" spc="-1" strike="noStrike">
                <a:solidFill>
                  <a:srgbClr val="0062c4"/>
                </a:solidFill>
                <a:latin typeface="Times New Roman"/>
                <a:ea typeface="DejaVu Sans"/>
              </a:rPr>
              <a:t>OBJETIVOS</a:t>
            </a:r>
            <a:endParaRPr b="0" lang="pt-BR" sz="36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O objetivo final do trabalho foi desenvolver e implementar o algoritmo para uma abordagem automatizada de avaliação para respostas dissertativas.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 proposta teve como alvo simplificar o processo de correção manual dessas respostas, promovendo uma análise dos fatores extraídos do texto e sua relação com as avaliações geradas. As metas planejadas no trabalho foram especificadas nos seguintes tópicos: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A) Desenvolver um algoritmo para gerar avaliações para respostas dissertativas com uma resposta padrão de um professor como referência.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Noto Sans CJK SC"/>
              </a:rPr>
              <a:t>B) Considerar os fatores de frequência de termos, distância de Levenshtein e 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similaridade semântica, através do uso dos modelos de linguagem BERT, BERTimbau e BETO, usados para Inglês, Português e Espanhol, respectivamente. 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C) Validar a eficácia do algoritmo em testes, comparando-o com dados de avaliações já corrigidas.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D) Como última meta, foi feito um protótipo para testes práticos, servindo como um exemplo de aplicação da técnica que foi proposta no trabalho.</a:t>
            </a:r>
            <a:endParaRPr b="0" lang="pt-BR" sz="3000" spc="-1" strike="noStrike">
              <a:latin typeface="Arial"/>
            </a:endParaRPr>
          </a:p>
        </p:txBody>
      </p:sp>
      <p:sp>
        <p:nvSpPr>
          <p:cNvPr id="47" name=""/>
          <p:cNvSpPr/>
          <p:nvPr/>
        </p:nvSpPr>
        <p:spPr>
          <a:xfrm>
            <a:off x="8096400" y="6660000"/>
            <a:ext cx="12422880" cy="31319280"/>
          </a:xfrm>
          <a:prstGeom prst="rect">
            <a:avLst/>
          </a:prstGeom>
          <a:gradFill rotWithShape="0">
            <a:gsLst>
              <a:gs pos="0">
                <a:srgbClr val="b4c7dc"/>
              </a:gs>
              <a:gs pos="100000">
                <a:srgbClr val="dee6ef"/>
              </a:gs>
            </a:gsLst>
            <a:lin ang="5340000"/>
          </a:gra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pt-BR" sz="3600" spc="-1" strike="noStrike">
                <a:solidFill>
                  <a:srgbClr val="0062c4"/>
                </a:solidFill>
                <a:latin typeface="Times New Roman"/>
                <a:ea typeface="DejaVu Sans"/>
              </a:rPr>
              <a:t>METODOLOGIA</a:t>
            </a:r>
            <a:endParaRPr b="0" lang="pt-BR" sz="36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pt-BR" sz="28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Na metodologia, de forma geral, foram retirados dos textos disponíveis nas bases de dados os três fatores que são usados pela regressão linear e posteriormente nos testes de geração de avaliações. A métrica utilizada na metodologia pode ser matematicamente descrita como uma média ponderada: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 primeira etapa envolve a formatação dos dados oriundos de diferentes bases, convertendo-os em um modelo comum que pode ser representado no diagrama abaixo: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Após a formatação, os dados são processados pelo algoritmo para a extração dos fatores que influenciam a avaliação. Com os fatores normalizados, a próxima etapa é a aplicação de uma regressão linear. Após isso, utilizando os pesos determinados pela regressão linear, o algoritmo gera avaliações automáticas para um conjunto de dados separados. Finalmente, as avaliações geradas pelo algoritmo são comparadas com as notas originais fornecidas pelos professores na base de dados. Todo o processo da metodologia foi modelado no fluxograma abaixo: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</p:txBody>
      </p:sp>
      <p:pic>
        <p:nvPicPr>
          <p:cNvPr id="48" name="" descr=""/>
          <p:cNvPicPr/>
          <p:nvPr/>
        </p:nvPicPr>
        <p:blipFill>
          <a:blip r:embed="rId2"/>
          <a:srcRect l="0" t="0" r="0" b="18102"/>
          <a:stretch/>
        </p:blipFill>
        <p:spPr>
          <a:xfrm>
            <a:off x="9000360" y="10080000"/>
            <a:ext cx="10799280" cy="1319040"/>
          </a:xfrm>
          <a:prstGeom prst="rect">
            <a:avLst/>
          </a:prstGeom>
          <a:ln w="0">
            <a:noFill/>
          </a:ln>
        </p:spPr>
      </p:pic>
      <p:pic>
        <p:nvPicPr>
          <p:cNvPr id="49" name="" descr=""/>
          <p:cNvPicPr/>
          <p:nvPr/>
        </p:nvPicPr>
        <p:blipFill>
          <a:blip r:embed="rId3"/>
          <a:srcRect l="0" t="17822" r="0" b="0"/>
          <a:stretch/>
        </p:blipFill>
        <p:spPr>
          <a:xfrm>
            <a:off x="10327680" y="12960000"/>
            <a:ext cx="8211960" cy="6824520"/>
          </a:xfrm>
          <a:prstGeom prst="rect">
            <a:avLst/>
          </a:prstGeom>
          <a:ln w="0">
            <a:noFill/>
          </a:ln>
        </p:spPr>
      </p:pic>
      <p:pic>
        <p:nvPicPr>
          <p:cNvPr id="50" name="" descr=""/>
          <p:cNvPicPr/>
          <p:nvPr/>
        </p:nvPicPr>
        <p:blipFill>
          <a:blip r:embed="rId4"/>
          <a:stretch/>
        </p:blipFill>
        <p:spPr>
          <a:xfrm>
            <a:off x="9180000" y="23580000"/>
            <a:ext cx="10079640" cy="14219280"/>
          </a:xfrm>
          <a:prstGeom prst="rect">
            <a:avLst/>
          </a:prstGeom>
          <a:ln w="0">
            <a:noFill/>
          </a:ln>
        </p:spPr>
      </p:pic>
      <p:sp>
        <p:nvSpPr>
          <p:cNvPr id="51" name=""/>
          <p:cNvSpPr/>
          <p:nvPr/>
        </p:nvSpPr>
        <p:spPr>
          <a:xfrm>
            <a:off x="20700000" y="6660000"/>
            <a:ext cx="7739280" cy="20159280"/>
          </a:xfrm>
          <a:prstGeom prst="rect">
            <a:avLst/>
          </a:prstGeom>
          <a:gradFill rotWithShape="0">
            <a:gsLst>
              <a:gs pos="0">
                <a:srgbClr val="b4c7dc"/>
              </a:gs>
              <a:gs pos="100000">
                <a:srgbClr val="dee6ef"/>
              </a:gs>
            </a:gsLst>
            <a:lin ang="5340000"/>
          </a:gra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pt-BR" sz="3600" spc="-1" strike="noStrike">
                <a:solidFill>
                  <a:srgbClr val="0062c4"/>
                </a:solidFill>
                <a:latin typeface="Times New Roman"/>
                <a:ea typeface="DejaVu Sans"/>
              </a:rPr>
              <a:t>RESULTADOS</a:t>
            </a:r>
            <a:endParaRPr b="0" lang="pt-BR" sz="36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</a:pPr>
            <a:endParaRPr b="0" lang="pt-BR" sz="28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Os resultados obtidos indicam uma melhoria no desempenho do algoritmo à medida que mais dados de treinamento são utilizados. No entanto, mesmo com uma quantidade substancial de dados de treinamento, ainda há espaço para melhorias.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Para o conjunto de dados em português, avaliando a acurácia média, o melhor resultado obtido foi de 63,43%, enquanto para o conjunto de dados em espanhol, foi de 83.58% e para o conjunto de dados em inglês foi de 81.63%.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As faixas de variação de erro percentual podem ser vistas nos gráficos abaixo: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spcBef>
                <a:spcPts val="850"/>
              </a:spcBef>
              <a:spcAft>
                <a:spcPts val="850"/>
              </a:spcAft>
              <a:buNone/>
            </a:pPr>
            <a:endParaRPr b="0" lang="pt-BR" sz="3000" spc="-1" strike="noStrike">
              <a:latin typeface="Arial"/>
            </a:endParaRPr>
          </a:p>
        </p:txBody>
      </p:sp>
      <p:sp>
        <p:nvSpPr>
          <p:cNvPr id="52" name=""/>
          <p:cNvSpPr/>
          <p:nvPr/>
        </p:nvSpPr>
        <p:spPr>
          <a:xfrm>
            <a:off x="20700000" y="27000000"/>
            <a:ext cx="7739280" cy="10979280"/>
          </a:xfrm>
          <a:prstGeom prst="rect">
            <a:avLst/>
          </a:prstGeom>
          <a:gradFill rotWithShape="0">
            <a:gsLst>
              <a:gs pos="0">
                <a:srgbClr val="b4c7dc"/>
              </a:gs>
              <a:gs pos="100000">
                <a:srgbClr val="dee6ef"/>
              </a:gs>
            </a:gsLst>
            <a:lin ang="5340000"/>
          </a:gradFill>
          <a:ln w="0"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marL="108000" algn="ctr">
              <a:lnSpc>
                <a:spcPct val="100000"/>
              </a:lnSpc>
              <a:buNone/>
            </a:pPr>
            <a:r>
              <a:rPr b="1" lang="pt-BR" sz="3600" spc="-1" strike="noStrike">
                <a:solidFill>
                  <a:srgbClr val="0062c4"/>
                </a:solidFill>
                <a:latin typeface="Times New Roman"/>
                <a:ea typeface="DejaVu Sans"/>
              </a:rPr>
              <a:t>CONCLUSÃO</a:t>
            </a:r>
            <a:endParaRPr b="0" lang="pt-BR" sz="36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buNone/>
            </a:pP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Pode-se concluir, deste trabalho, que, embora com limitações. os resultados obtidos apontam para uma direção promissora. 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Uma explicação para os casos onde houverem erros em faixas percentuais altas é a falta de compreensão de mais fatores do texto que o algoritmo ainda não possui capacidade de avaliar profundamente. 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Tendo isso em vista, como possibilidade de trabalhos futuros para melhoria dos resultados, algumas opções podem ser consideradas, como por exemplo: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A) Inclusão de mais fatores: Identificação de paráfrases e mais características da semântica do texto podem ajudar a alcançar uma métrica melhor.</a:t>
            </a:r>
            <a:endParaRPr b="0" lang="pt-BR" sz="3000" spc="-1" strike="noStrike">
              <a:latin typeface="Arial"/>
            </a:endParaRPr>
          </a:p>
          <a:p>
            <a:pPr marL="108000" algn="just">
              <a:lnSpc>
                <a:spcPct val="100000"/>
              </a:lnSpc>
              <a:buNone/>
            </a:pP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	</a:t>
            </a:r>
            <a:r>
              <a:rPr b="0" lang="pt-BR" sz="30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B) Uso de outros modelos ou redes neurais: Comparar a regressão linear com outros modelos ou redes neurais, pode fornecer boas considerações sobre qual abordagem é mais eficaz para determinação dos pesos na métrica.</a:t>
            </a:r>
            <a:endParaRPr b="0" lang="pt-BR" sz="3000" spc="-1" strike="noStrike">
              <a:latin typeface="Arial"/>
            </a:endParaRPr>
          </a:p>
        </p:txBody>
      </p:sp>
      <p:pic>
        <p:nvPicPr>
          <p:cNvPr id="53" name="" descr=""/>
          <p:cNvPicPr/>
          <p:nvPr/>
        </p:nvPicPr>
        <p:blipFill>
          <a:blip r:embed="rId5"/>
          <a:stretch/>
        </p:blipFill>
        <p:spPr>
          <a:xfrm>
            <a:off x="21240000" y="14452560"/>
            <a:ext cx="6839280" cy="3959280"/>
          </a:xfrm>
          <a:prstGeom prst="rect">
            <a:avLst/>
          </a:prstGeom>
          <a:ln w="0">
            <a:noFill/>
          </a:ln>
        </p:spPr>
      </p:pic>
      <p:pic>
        <p:nvPicPr>
          <p:cNvPr id="54" name="" descr=""/>
          <p:cNvPicPr/>
          <p:nvPr/>
        </p:nvPicPr>
        <p:blipFill>
          <a:blip r:embed="rId6"/>
          <a:stretch/>
        </p:blipFill>
        <p:spPr>
          <a:xfrm>
            <a:off x="21240360" y="18540000"/>
            <a:ext cx="6839280" cy="4030200"/>
          </a:xfrm>
          <a:prstGeom prst="rect">
            <a:avLst/>
          </a:prstGeom>
          <a:ln w="0">
            <a:noFill/>
          </a:ln>
        </p:spPr>
      </p:pic>
      <p:pic>
        <p:nvPicPr>
          <p:cNvPr id="55" name="" descr=""/>
          <p:cNvPicPr/>
          <p:nvPr/>
        </p:nvPicPr>
        <p:blipFill>
          <a:blip r:embed="rId7"/>
          <a:stretch/>
        </p:blipFill>
        <p:spPr>
          <a:xfrm>
            <a:off x="21240000" y="22680000"/>
            <a:ext cx="6839280" cy="395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</TotalTime>
  <Application>LibreOffice/7.3.7.2$Linux_X86_64 LibreOffice_project/30$Build-2</Application>
  <AppVersion>15.0000</AppVersion>
  <Words>15</Words>
  <Paragraphs>6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2013-12-05T16:53:16Z</dcterms:created>
  <dc:creator>rodrmagn</dc:creator>
  <dc:description/>
  <dc:language>pt-BR</dc:language>
  <cp:lastModifiedBy/>
  <dcterms:modified xsi:type="dcterms:W3CDTF">2024-06-15T18:07:48Z</dcterms:modified>
  <cp:revision>23</cp:revision>
  <dc:subject/>
  <dc:title>Apresentação do PowerPoint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Personalizar</vt:lpwstr>
  </property>
  <property fmtid="{D5CDD505-2E9C-101B-9397-08002B2CF9AE}" pid="3" name="Slides">
    <vt:i4>1</vt:i4>
  </property>
</Properties>
</file>